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4" r:id="rId6"/>
    <p:sldId id="275" r:id="rId7"/>
    <p:sldId id="265" r:id="rId8"/>
    <p:sldId id="274" r:id="rId9"/>
    <p:sldId id="273" r:id="rId10"/>
    <p:sldId id="263" r:id="rId11"/>
    <p:sldId id="258" r:id="rId12"/>
    <p:sldId id="269" r:id="rId13"/>
    <p:sldId id="276" r:id="rId14"/>
    <p:sldId id="277" r:id="rId15"/>
    <p:sldId id="259" r:id="rId16"/>
    <p:sldId id="272" r:id="rId17"/>
    <p:sldId id="260" r:id="rId18"/>
    <p:sldId id="268" r:id="rId19"/>
    <p:sldId id="267" r:id="rId20"/>
    <p:sldId id="270" r:id="rId21"/>
    <p:sldId id="271" r:id="rId22"/>
    <p:sldId id="26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86" autoAdjust="0"/>
  </p:normalViewPr>
  <p:slideViewPr>
    <p:cSldViewPr>
      <p:cViewPr varScale="1">
        <p:scale>
          <a:sx n="77" d="100"/>
          <a:sy n="77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0EA8-15E8-4F70-8ACF-444709E41BB8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7006-B3FD-43DE-8725-0215E0722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0EA8-15E8-4F70-8ACF-444709E41BB8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7006-B3FD-43DE-8725-0215E0722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0EA8-15E8-4F70-8ACF-444709E41BB8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7006-B3FD-43DE-8725-0215E0722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0EA8-15E8-4F70-8ACF-444709E41BB8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7006-B3FD-43DE-8725-0215E0722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0EA8-15E8-4F70-8ACF-444709E41BB8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7006-B3FD-43DE-8725-0215E0722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0EA8-15E8-4F70-8ACF-444709E41BB8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7006-B3FD-43DE-8725-0215E0722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0EA8-15E8-4F70-8ACF-444709E41BB8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7006-B3FD-43DE-8725-0215E0722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0EA8-15E8-4F70-8ACF-444709E41BB8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7006-B3FD-43DE-8725-0215E0722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0EA8-15E8-4F70-8ACF-444709E41BB8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7006-B3FD-43DE-8725-0215E0722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0EA8-15E8-4F70-8ACF-444709E41BB8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7006-B3FD-43DE-8725-0215E0722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0EA8-15E8-4F70-8ACF-444709E41BB8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7006-B3FD-43DE-8725-0215E0722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40EA8-15E8-4F70-8ACF-444709E41BB8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77006-B3FD-43DE-8725-0215E0722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commons/9/94/Sanzio_01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ents.sbc.edu/kitchin04/artandexpression/renaissance%20art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2/2d/Rembrandt_Harmensz._van_Rijn_127b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97375"/>
            <a:ext cx="7772400" cy="1470025"/>
          </a:xfrm>
        </p:spPr>
        <p:txBody>
          <a:bodyPr/>
          <a:lstStyle/>
          <a:p>
            <a:r>
              <a:rPr lang="en-US" b="1" dirty="0" smtClean="0"/>
              <a:t>Chiaroscuro Still Life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562600"/>
            <a:ext cx="7467600" cy="1752600"/>
          </a:xfrm>
        </p:spPr>
        <p:txBody>
          <a:bodyPr/>
          <a:lstStyle/>
          <a:p>
            <a:r>
              <a:rPr lang="en-US" dirty="0" smtClean="0"/>
              <a:t>Black paper drawing using white medium</a:t>
            </a:r>
            <a:endParaRPr lang="en-US" dirty="0"/>
          </a:p>
        </p:txBody>
      </p:sp>
      <p:pic>
        <p:nvPicPr>
          <p:cNvPr id="16386" name="Picture 2" descr="http://imagecache.artistrising.com/artwork/lrg/1/116/VFVF00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04800"/>
            <a:ext cx="5715000" cy="4157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 School of Athens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Fresco by </a:t>
            </a:r>
            <a:r>
              <a:rPr lang="en-US" sz="1800" dirty="0" err="1" smtClean="0"/>
              <a:t>Raphaello</a:t>
            </a:r>
            <a:r>
              <a:rPr lang="en-US" sz="1800" dirty="0" smtClean="0"/>
              <a:t> </a:t>
            </a:r>
            <a:r>
              <a:rPr lang="en-US" sz="1800" dirty="0" err="1" smtClean="0"/>
              <a:t>Sanzio</a:t>
            </a:r>
            <a:r>
              <a:rPr lang="en-US" sz="1800" dirty="0" smtClean="0"/>
              <a:t> , 1510-1511</a:t>
            </a:r>
            <a:endParaRPr lang="en-US" sz="1800" dirty="0"/>
          </a:p>
        </p:txBody>
      </p:sp>
      <p:pic>
        <p:nvPicPr>
          <p:cNvPr id="20482" name="Picture 2" descr="File:Sanzio 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582062"/>
            <a:ext cx="6600825" cy="5123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Refresh Elements and Principles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 (thin, thick, curved, straight)</a:t>
            </a:r>
          </a:p>
          <a:p>
            <a:r>
              <a:rPr lang="en-US" dirty="0" smtClean="0"/>
              <a:t>Shape (geometric, organic, flat)</a:t>
            </a:r>
          </a:p>
          <a:p>
            <a:r>
              <a:rPr lang="en-US" dirty="0" smtClean="0"/>
              <a:t>Value (high and low key, shading, gradation)</a:t>
            </a:r>
          </a:p>
          <a:p>
            <a:r>
              <a:rPr lang="en-US" dirty="0" smtClean="0"/>
              <a:t>Color (primary, secondary, neutral, black)</a:t>
            </a:r>
          </a:p>
          <a:p>
            <a:r>
              <a:rPr lang="en-US" dirty="0" smtClean="0"/>
              <a:t>Texture (simulated and invented)</a:t>
            </a:r>
          </a:p>
          <a:p>
            <a:r>
              <a:rPr lang="en-US" dirty="0" smtClean="0"/>
              <a:t>Form (around a shape, volume)</a:t>
            </a:r>
          </a:p>
          <a:p>
            <a:r>
              <a:rPr lang="en-US" dirty="0" smtClean="0"/>
              <a:t>Space (foreground, middle and background)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viewfinder</a:t>
            </a:r>
            <a:endParaRPr lang="en-US" dirty="0"/>
          </a:p>
        </p:txBody>
      </p:sp>
      <p:pic>
        <p:nvPicPr>
          <p:cNvPr id="24578" name="Picture 2" descr="http://www.goshen.edu/art/ed/draw_files/viewfinder4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8408973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Semi-Blind Drawing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828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Pencil to the paper constantly</a:t>
            </a:r>
          </a:p>
          <a:p>
            <a:r>
              <a:rPr lang="en-US" sz="2400" dirty="0" smtClean="0"/>
              <a:t>Continuous drawing of subject</a:t>
            </a:r>
          </a:p>
          <a:p>
            <a:r>
              <a:rPr lang="en-US" sz="2400" dirty="0" smtClean="0"/>
              <a:t>Looking at the object</a:t>
            </a:r>
          </a:p>
          <a:p>
            <a:r>
              <a:rPr lang="en-US" sz="2400" dirty="0" smtClean="0"/>
              <a:t>Glancing at the paper</a:t>
            </a:r>
          </a:p>
        </p:txBody>
      </p:sp>
      <p:pic>
        <p:nvPicPr>
          <p:cNvPr id="2054" name="Picture 6" descr="http://behance.vo.llnwd.net/profiles24/385037/projects/1183347/9481806db5f9bea3c7e8e49ed0ee8e5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514600"/>
            <a:ext cx="5232400" cy="3924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Value Scale</a:t>
            </a:r>
            <a:endParaRPr lang="en-US" dirty="0"/>
          </a:p>
        </p:txBody>
      </p:sp>
      <p:pic>
        <p:nvPicPr>
          <p:cNvPr id="1026" name="Picture 2" descr="http://th03.deviantart.net/fs70/200H/f/2013/052/a/f/value_scale__white_chalk_and_charcoal_by_windykitty0-d5vsie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7391400" cy="3202940"/>
          </a:xfrm>
          <a:prstGeom prst="rect">
            <a:avLst/>
          </a:prstGeom>
          <a:noFill/>
        </p:spPr>
      </p:pic>
      <p:pic>
        <p:nvPicPr>
          <p:cNvPr id="1028" name="Picture 4" descr="http://1.bp.blogspot.com/_CKHEK3fLVDo/TE9PC-RYOFI/AAAAAAAABVk/5FDlWfM9pI0/s1600/cups-in-st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724400"/>
            <a:ext cx="8534400" cy="21336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396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Range of Values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Things to know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View finder to pick composition</a:t>
            </a:r>
          </a:p>
          <a:p>
            <a:pPr lvl="1"/>
            <a:r>
              <a:rPr lang="en-US" dirty="0" smtClean="0"/>
              <a:t>Remember high, middle and low placement</a:t>
            </a:r>
          </a:p>
          <a:p>
            <a:pPr lvl="1"/>
            <a:r>
              <a:rPr lang="en-US" dirty="0" smtClean="0"/>
              <a:t>Horizontal and vertical paper direction</a:t>
            </a:r>
          </a:p>
          <a:p>
            <a:pPr lvl="1"/>
            <a:r>
              <a:rPr lang="en-US" dirty="0" smtClean="0"/>
              <a:t>Standing versus sitting</a:t>
            </a:r>
          </a:p>
          <a:p>
            <a:pPr lvl="1"/>
            <a:r>
              <a:rPr lang="en-US" dirty="0" smtClean="0"/>
              <a:t>Rule of thirds</a:t>
            </a:r>
          </a:p>
          <a:p>
            <a:r>
              <a:rPr lang="en-US" dirty="0" smtClean="0"/>
              <a:t>Use of materials-holding pencil, eraser, paper towel or blending stump</a:t>
            </a:r>
          </a:p>
          <a:p>
            <a:r>
              <a:rPr lang="en-US" dirty="0" smtClean="0"/>
              <a:t>Looking for values, shapes, lines, etc.</a:t>
            </a:r>
          </a:p>
          <a:p>
            <a:r>
              <a:rPr lang="en-US" dirty="0" smtClean="0"/>
              <a:t>Begin with thumbnails and sketches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934200" y="533400"/>
            <a:ext cx="1828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91400" y="914400"/>
            <a:ext cx="9906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Thumbnails </a:t>
            </a:r>
            <a:r>
              <a:rPr lang="en-US" sz="3100" dirty="0" smtClean="0"/>
              <a:t>(10-12) </a:t>
            </a:r>
            <a:r>
              <a:rPr lang="en-US" dirty="0" smtClean="0"/>
              <a:t>and Sketches </a:t>
            </a:r>
            <a:r>
              <a:rPr lang="en-US" sz="3100" dirty="0" smtClean="0"/>
              <a:t>(4)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2133600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en-US" sz="2400" dirty="0" smtClean="0"/>
              <a:t>1. Rough and without detail</a:t>
            </a:r>
          </a:p>
          <a:p>
            <a:pPr>
              <a:buNone/>
            </a:pPr>
            <a:r>
              <a:rPr lang="en-US" sz="2400" dirty="0" smtClean="0"/>
              <a:t>Use shapes mainly</a:t>
            </a:r>
          </a:p>
          <a:p>
            <a:pPr>
              <a:buNone/>
            </a:pPr>
            <a:r>
              <a:rPr lang="en-US" sz="2400" dirty="0" smtClean="0"/>
              <a:t>Fast and loose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2. Rough, but slight detail</a:t>
            </a:r>
          </a:p>
          <a:p>
            <a:pPr>
              <a:buNone/>
            </a:pPr>
            <a:r>
              <a:rPr lang="en-US" sz="2400" dirty="0" smtClean="0"/>
              <a:t>Add in items from view</a:t>
            </a:r>
          </a:p>
          <a:p>
            <a:pPr>
              <a:buNone/>
            </a:pPr>
            <a:r>
              <a:rPr lang="en-US" sz="2400" dirty="0" smtClean="0"/>
              <a:t>Horizontal and vertical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09600" y="32766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52600" y="32766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95600" y="32766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44196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52600" y="44196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95600" y="44196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" y="54864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52600" y="54864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95600" y="54864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0" y="3276600"/>
            <a:ext cx="1981200" cy="312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562600" y="3429000"/>
            <a:ext cx="3124200" cy="1905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629400" y="5638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LAST STEP: </a:t>
            </a:r>
            <a:r>
              <a:rPr lang="en-US" dirty="0" smtClean="0"/>
              <a:t>Larger drawing using newsprint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still life drawings</a:t>
            </a:r>
            <a:endParaRPr lang="en-US" dirty="0"/>
          </a:p>
        </p:txBody>
      </p:sp>
      <p:pic>
        <p:nvPicPr>
          <p:cNvPr id="3076" name="Picture 4" descr="http://farm3.static.flickr.com/2061/2075763217_32addef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262743"/>
            <a:ext cx="4267200" cy="5442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ineartamerica.com/images-medium/still-life-hierarchy-maia-opr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16712"/>
            <a:ext cx="8077200" cy="5707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randolfdimalanta.com/classroom/archive/winter_07/01images/lifedrawing/hillberry_stillli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8382000" cy="5312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Time Period: Renaissance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Cultural </a:t>
            </a:r>
            <a:r>
              <a:rPr lang="en-US" b="1" dirty="0" smtClean="0"/>
              <a:t>movement</a:t>
            </a:r>
            <a:r>
              <a:rPr lang="en-US" dirty="0" smtClean="0"/>
              <a:t> that began in Italy in the 14</a:t>
            </a:r>
            <a:r>
              <a:rPr lang="en-US" baseline="30000" dirty="0" smtClean="0"/>
              <a:t>th</a:t>
            </a:r>
            <a:r>
              <a:rPr lang="en-US" dirty="0" smtClean="0"/>
              <a:t> Century. It eventually spread throughout Europe.</a:t>
            </a:r>
          </a:p>
          <a:p>
            <a:r>
              <a:rPr lang="en-US" dirty="0"/>
              <a:t>I</a:t>
            </a:r>
            <a:r>
              <a:rPr lang="en-US" dirty="0" smtClean="0"/>
              <a:t>ts influence affected literature, philosophy, art, politics, science, religion, and more</a:t>
            </a:r>
          </a:p>
          <a:p>
            <a:r>
              <a:rPr lang="en-US" dirty="0" smtClean="0"/>
              <a:t>Searched for </a:t>
            </a:r>
            <a:r>
              <a:rPr lang="en-US" b="1" dirty="0" smtClean="0"/>
              <a:t>realism and human emotion </a:t>
            </a:r>
            <a:r>
              <a:rPr lang="en-US" dirty="0" smtClean="0"/>
              <a:t>in art</a:t>
            </a:r>
          </a:p>
          <a:p>
            <a:r>
              <a:rPr lang="en-US" dirty="0" smtClean="0"/>
              <a:t>Artists were the “</a:t>
            </a:r>
            <a:r>
              <a:rPr lang="en-US" b="1" dirty="0" smtClean="0"/>
              <a:t>celebrities”</a:t>
            </a:r>
            <a:r>
              <a:rPr lang="en-US" dirty="0" smtClean="0"/>
              <a:t> hired by government to create artwork as permanent installations</a:t>
            </a:r>
          </a:p>
          <a:p>
            <a:r>
              <a:rPr lang="en-US" dirty="0" smtClean="0"/>
              <a:t>Hired to </a:t>
            </a:r>
            <a:r>
              <a:rPr lang="en-US" b="1" dirty="0" smtClean="0"/>
              <a:t>paint or sculpt as a career </a:t>
            </a:r>
            <a:r>
              <a:rPr lang="en-US" dirty="0" smtClean="0"/>
              <a:t>or life long calling (usually did both along with writing)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farm4.static.flickr.com/3086/3148334171_ee4cbdfd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8176" y="304801"/>
            <a:ext cx="4489124" cy="2971800"/>
          </a:xfrm>
          <a:prstGeom prst="rect">
            <a:avLst/>
          </a:prstGeom>
          <a:noFill/>
        </p:spPr>
      </p:pic>
      <p:pic>
        <p:nvPicPr>
          <p:cNvPr id="5" name="Picture 8" descr="http://www.artistdaily.com/cfs-file.ashx/__key/CommunityServer.Discussions.Components.Files/13/6403.lock_2D00_draw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85800"/>
            <a:ext cx="3886200" cy="5435245"/>
          </a:xfrm>
          <a:prstGeom prst="rect">
            <a:avLst/>
          </a:prstGeom>
          <a:noFill/>
        </p:spPr>
      </p:pic>
      <p:pic>
        <p:nvPicPr>
          <p:cNvPr id="6" name="Picture 10" descr="https://lh4.googleusercontent.com/-mBgvQarh1OE/TYATOp9BAPI/AAAAAAAABVU/6ZbHcCwHiZg/s400/CIMG04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429000"/>
            <a:ext cx="4191000" cy="3185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guhsdaz.org/UserFiles/Servers/Server_754536/Image/Awards/Apollo_Kesti%20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3295650" cy="4114800"/>
          </a:xfrm>
          <a:prstGeom prst="rect">
            <a:avLst/>
          </a:prstGeom>
          <a:noFill/>
        </p:spPr>
      </p:pic>
      <p:pic>
        <p:nvPicPr>
          <p:cNvPr id="5" name="Picture 2" descr="http://imagecache.artistrising.com/artwork/lrg/1/116/VFVF00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200400"/>
            <a:ext cx="5027629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http://www.students.sbc.edu/kitchin04/artandexpression/renaissance%20art.html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Artists names to know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2600" i="1" dirty="0" smtClean="0"/>
              <a:t>It was not uncommon for artists to share a common last name, </a:t>
            </a:r>
            <a:br>
              <a:rPr lang="en-US" sz="2600" i="1" dirty="0" smtClean="0"/>
            </a:br>
            <a:r>
              <a:rPr lang="en-US" sz="2600" i="1" dirty="0" smtClean="0"/>
              <a:t>but different first name.</a:t>
            </a:r>
          </a:p>
          <a:p>
            <a:pPr lvl="0"/>
            <a:r>
              <a:rPr lang="en-US" b="1" dirty="0" smtClean="0"/>
              <a:t>Michelangelo</a:t>
            </a:r>
            <a:r>
              <a:rPr lang="en-US" dirty="0" smtClean="0"/>
              <a:t> </a:t>
            </a:r>
            <a:r>
              <a:rPr lang="en-US" dirty="0" err="1" smtClean="0"/>
              <a:t>Buonarroti</a:t>
            </a:r>
            <a:r>
              <a:rPr lang="en-US" dirty="0" smtClean="0"/>
              <a:t> (Sistine Chapel, David)</a:t>
            </a:r>
          </a:p>
          <a:p>
            <a:r>
              <a:rPr lang="en-US" dirty="0" err="1" smtClean="0"/>
              <a:t>Fillipo</a:t>
            </a:r>
            <a:r>
              <a:rPr lang="en-US" dirty="0" smtClean="0"/>
              <a:t> </a:t>
            </a:r>
            <a:r>
              <a:rPr lang="en-US" dirty="0" err="1" smtClean="0"/>
              <a:t>Brunilleschi</a:t>
            </a:r>
            <a:endParaRPr lang="en-US" dirty="0" smtClean="0"/>
          </a:p>
          <a:p>
            <a:r>
              <a:rPr lang="en-US" dirty="0" smtClean="0"/>
              <a:t>Leonardo </a:t>
            </a:r>
            <a:r>
              <a:rPr lang="en-US" dirty="0" err="1" smtClean="0"/>
              <a:t>da</a:t>
            </a:r>
            <a:r>
              <a:rPr lang="en-US" dirty="0" smtClean="0"/>
              <a:t> Vinci (human anatomy)</a:t>
            </a:r>
          </a:p>
          <a:p>
            <a:r>
              <a:rPr lang="en-US" dirty="0" smtClean="0"/>
              <a:t>Titian</a:t>
            </a:r>
          </a:p>
          <a:p>
            <a:r>
              <a:rPr lang="en-US" dirty="0" smtClean="0"/>
              <a:t>Donatello		(Ninja Turtles)</a:t>
            </a:r>
          </a:p>
          <a:p>
            <a:r>
              <a:rPr lang="en-US" dirty="0" smtClean="0"/>
              <a:t>Raphael</a:t>
            </a:r>
          </a:p>
          <a:p>
            <a:r>
              <a:rPr lang="en-US" dirty="0" smtClean="0"/>
              <a:t>Jan Van Eyck (Netherlands)</a:t>
            </a:r>
          </a:p>
          <a:p>
            <a:r>
              <a:rPr lang="en-US" dirty="0" smtClean="0"/>
              <a:t>Rembrandt van Rijn</a:t>
            </a:r>
          </a:p>
          <a:p>
            <a:pPr lvl="0"/>
            <a:r>
              <a:rPr lang="en-US" dirty="0" smtClean="0"/>
              <a:t>Michelangelo </a:t>
            </a:r>
            <a:r>
              <a:rPr lang="en-US" dirty="0" err="1" smtClean="0"/>
              <a:t>Merisi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b="1" dirty="0" smtClean="0"/>
              <a:t>Caravaggio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Renaissance work</a:t>
            </a:r>
            <a:endParaRPr lang="en-US" b="1" dirty="0"/>
          </a:p>
        </p:txBody>
      </p:sp>
      <p:pic>
        <p:nvPicPr>
          <p:cNvPr id="2050" name="Picture 2" descr="http://upload.wikimedia.org/wikipedia/commons/7/73/God2-Sistine_Chape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362200"/>
            <a:ext cx="7086600" cy="36377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3000" y="1752600"/>
            <a:ext cx="701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Creation of Adam by Michelangelo (Sistine Chapel)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Leonardo </a:t>
            </a:r>
            <a:r>
              <a:rPr lang="en-US" b="1" dirty="0" err="1" smtClean="0"/>
              <a:t>Da</a:t>
            </a:r>
            <a:r>
              <a:rPr lang="en-US" b="1" dirty="0" smtClean="0"/>
              <a:t> Vinci</a:t>
            </a:r>
            <a:endParaRPr lang="en-US" b="1" dirty="0"/>
          </a:p>
        </p:txBody>
      </p:sp>
      <p:pic>
        <p:nvPicPr>
          <p:cNvPr id="4" name="Picture 4" descr="http://upload.wikimedia.org/wikipedia/commons/b/ba/Leonardo_se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2133600" cy="3347720"/>
          </a:xfrm>
          <a:prstGeom prst="rect">
            <a:avLst/>
          </a:prstGeom>
          <a:noFill/>
        </p:spPr>
      </p:pic>
      <p:pic>
        <p:nvPicPr>
          <p:cNvPr id="5" name="Picture 6" descr="http://upload.wikimedia.org/wikipedia/commons/6/6a/Mona_Li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057401"/>
            <a:ext cx="2133600" cy="32278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1600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Self Portrait Drawing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1600200"/>
            <a:ext cx="2895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Mona Lisa Painting</a:t>
            </a:r>
            <a:endParaRPr lang="en-US" dirty="0"/>
          </a:p>
        </p:txBody>
      </p:sp>
      <p:pic>
        <p:nvPicPr>
          <p:cNvPr id="8" name="Picture 4" descr="http://upload.wikimedia.org/wikipedia/commons/2/22/Da_Vinci_Vitruve_Luc_Viatou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057400"/>
            <a:ext cx="2438400" cy="331527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00400" y="146753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Vitruvian Man-Anatomy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students.sbc.edu/kitchin04/artandexpression/woman_holding_a_balance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5143500" cy="571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19800" y="24384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Woman Holding a Balance</a:t>
            </a:r>
          </a:p>
          <a:p>
            <a:r>
              <a:rPr lang="en-US" i="1" dirty="0" smtClean="0"/>
              <a:t>By </a:t>
            </a:r>
            <a:r>
              <a:rPr lang="en-US" dirty="0" smtClean="0"/>
              <a:t>Jan Vermeer, 1664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Exhibition Images\Kings as Collectors\Paintings\St. Matthew and Angel - REMBRANDT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3733800" cy="45275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685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Saint Matthew and Angel </a:t>
            </a:r>
          </a:p>
          <a:p>
            <a:pPr algn="ctr"/>
            <a:r>
              <a:rPr lang="en-US" dirty="0" smtClean="0"/>
              <a:t>by Rembrandt van Rijn, 1661</a:t>
            </a:r>
            <a:endParaRPr lang="en-US" dirty="0"/>
          </a:p>
        </p:txBody>
      </p:sp>
      <p:pic>
        <p:nvPicPr>
          <p:cNvPr id="21506" name="Picture 2" descr="D:\Exhibition Images\Kings as Collectors\Paintings\Castiglione - RAPHA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24000"/>
            <a:ext cx="3733800" cy="446954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48200" y="6858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Castiglione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by Raphael, 1514-1515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allart.biz/up/photos/album/B-C/Caravaggio/michelangelo_caravaggio_29_the_entombment_of_chr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3609975" cy="54387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3048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The Entombment of Christ</a:t>
            </a:r>
          </a:p>
          <a:p>
            <a:pPr algn="ctr"/>
            <a:r>
              <a:rPr lang="en-US" dirty="0" smtClean="0"/>
              <a:t>By Michelangelo Caravaggio , 1602-1603</a:t>
            </a:r>
            <a:endParaRPr lang="en-US" dirty="0"/>
          </a:p>
        </p:txBody>
      </p:sp>
      <p:pic>
        <p:nvPicPr>
          <p:cNvPr id="31748" name="Picture 4" descr="http://upload.wikimedia.org/wikipedia/commons/thumb/e/e0/Caravaggio_-_Cena_in_Emmaus.jpg/250px-Caravaggio_-_Cena_in_Emma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590800"/>
            <a:ext cx="4648200" cy="38673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91000" y="17526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Supper at Emmaus</a:t>
            </a:r>
          </a:p>
          <a:p>
            <a:pPr algn="ctr"/>
            <a:r>
              <a:rPr lang="en-US" dirty="0" smtClean="0"/>
              <a:t>By Michelangelo Caravaggio , 1601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biblio.org/wm/paint/auth/rembrandt/1640/night-watch/rembrandt.night-wat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62099"/>
            <a:ext cx="5191125" cy="43053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876299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The Night Watch</a:t>
            </a:r>
          </a:p>
          <a:p>
            <a:pPr algn="ctr"/>
            <a:r>
              <a:rPr lang="en-US" dirty="0" smtClean="0"/>
              <a:t>by Rembrandt van Rijn , 1642</a:t>
            </a:r>
            <a:endParaRPr lang="en-US" dirty="0"/>
          </a:p>
        </p:txBody>
      </p:sp>
      <p:pic>
        <p:nvPicPr>
          <p:cNvPr id="1028" name="Picture 4" descr="File:Rembrandt Harmensz. van Rijn 127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866899"/>
            <a:ext cx="2821229" cy="3962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867400" y="118109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Self Portrait</a:t>
            </a:r>
          </a:p>
          <a:p>
            <a:pPr algn="ctr"/>
            <a:r>
              <a:rPr lang="en-US" dirty="0" smtClean="0"/>
              <a:t>by Rembrandt van Rijn , 1652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2890</TotalTime>
  <Words>388</Words>
  <Application>Microsoft Office PowerPoint</Application>
  <PresentationFormat>On-screen Show (4:3)</PresentationFormat>
  <Paragraphs>77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Chiaroscuro Still Life</vt:lpstr>
      <vt:lpstr>Time Period: Renaissance</vt:lpstr>
      <vt:lpstr>Artists names to know</vt:lpstr>
      <vt:lpstr>Example Renaissance work</vt:lpstr>
      <vt:lpstr>Leonardo Da Vinci</vt:lpstr>
      <vt:lpstr>PowerPoint Presentation</vt:lpstr>
      <vt:lpstr>PowerPoint Presentation</vt:lpstr>
      <vt:lpstr>PowerPoint Presentation</vt:lpstr>
      <vt:lpstr>PowerPoint Presentation</vt:lpstr>
      <vt:lpstr>The School of Athens  Fresco by Raphaello Sanzio , 1510-1511</vt:lpstr>
      <vt:lpstr>Refresh Elements and Principles</vt:lpstr>
      <vt:lpstr>Using a viewfinder</vt:lpstr>
      <vt:lpstr>Semi-Blind Drawing</vt:lpstr>
      <vt:lpstr>Value Scale</vt:lpstr>
      <vt:lpstr>Things to know</vt:lpstr>
      <vt:lpstr>Thumbnails (10-12) and Sketches (4)</vt:lpstr>
      <vt:lpstr>Example still life drawings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Forsyth County School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Chiaroscuro Still Life</dc:title>
  <dc:creator>installer</dc:creator>
  <cp:lastModifiedBy>Julie Lord</cp:lastModifiedBy>
  <cp:revision>52</cp:revision>
  <dcterms:created xsi:type="dcterms:W3CDTF">2011-04-18T13:51:07Z</dcterms:created>
  <dcterms:modified xsi:type="dcterms:W3CDTF">2014-09-10T20:59:00Z</dcterms:modified>
</cp:coreProperties>
</file>